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75" r:id="rId4"/>
    <p:sldId id="276" r:id="rId5"/>
    <p:sldId id="268" r:id="rId6"/>
    <p:sldId id="269" r:id="rId7"/>
    <p:sldId id="273" r:id="rId8"/>
    <p:sldId id="261" r:id="rId9"/>
    <p:sldId id="265" r:id="rId10"/>
    <p:sldId id="278" r:id="rId11"/>
    <p:sldId id="277" r:id="rId12"/>
    <p:sldId id="266" r:id="rId13"/>
    <p:sldId id="301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302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3" r:id="rId3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7166A-C217-45C7-9503-285F609EA18D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78D79-5235-4668-B92D-712673A8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6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78D79-5235-4668-B92D-712673A80F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5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CFF1B-C560-40CF-9865-EC0C35363361}" type="datetimeFigureOut">
              <a:rPr lang="en-US" smtClean="0"/>
              <a:pPr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9CA43-A804-4049-BA24-20ECDB879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TheMyaLinTerryFound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hemyalinterryfoundation.us3.list-manage.com/track/click?u=312c46f9b2c8e75523007b91b&amp;id=36f8e2aed2&amp;e=302b4d8dd0" TargetMode="External"/><Relationship Id="rId2" Type="http://schemas.openxmlformats.org/officeDocument/2006/relationships/hyperlink" Target="http://themyalinterryfoundation.us3.list-manage.com/track/click?u=312c46f9b2c8e75523007b91b&amp;id=e31e9f6fd5&amp;e=302b4d8dd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themyalinterryfoundation.org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762000"/>
            <a:ext cx="8458200" cy="257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402818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MYA LIN TERRY</a:t>
            </a:r>
          </a:p>
          <a:p>
            <a:pPr algn="ctr"/>
            <a:r>
              <a:rPr lang="en-US" sz="3200" dirty="0"/>
              <a:t>AUGUST 2, 2002 – APRIL 10, 2013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334000"/>
            <a:ext cx="21875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04 - I'll Be There.mp3">
            <a:hlinkClick r:id="" action="ppaction://media"/>
            <a:extLst>
              <a:ext uri="{FF2B5EF4-FFF2-40B4-BE49-F238E27FC236}">
                <a16:creationId xmlns:a16="http://schemas.microsoft.com/office/drawing/2014/main" id="{BEAF60C3-EEF2-1E44-95EA-AA46274BD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9A908-1847-4B98-AB52-4BCA6869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66675"/>
            <a:ext cx="6148388" cy="67246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DCBC14-901B-42D1-B946-9A9BD28B3095}"/>
              </a:ext>
            </a:extLst>
          </p:cNvPr>
          <p:cNvSpPr/>
          <p:nvPr/>
        </p:nvSpPr>
        <p:spPr>
          <a:xfrm>
            <a:off x="329398" y="4572000"/>
            <a:ext cx="449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B47A7-D308-4B46-B237-2DB2C4F76031}"/>
              </a:ext>
            </a:extLst>
          </p:cNvPr>
          <p:cNvSpPr txBox="1"/>
          <p:nvPr/>
        </p:nvSpPr>
        <p:spPr>
          <a:xfrm>
            <a:off x="7086600" y="457200"/>
            <a:ext cx="19050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 Monmouth County Average Annual death rate is &lt;3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6AEA2D-31F6-448C-8F14-E457BDE2BCF8}"/>
              </a:ext>
            </a:extLst>
          </p:cNvPr>
          <p:cNvCxnSpPr>
            <a:cxnSpLocks/>
          </p:cNvCxnSpPr>
          <p:nvPr/>
        </p:nvCxnSpPr>
        <p:spPr>
          <a:xfrm flipH="1">
            <a:off x="4419600" y="1295400"/>
            <a:ext cx="2667000" cy="361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0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4C30A-1E2A-4EB2-A766-7310ADF38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3" y="142875"/>
            <a:ext cx="5043488" cy="65722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698906-6D59-4939-AAE3-502E231F85B3}"/>
              </a:ext>
            </a:extLst>
          </p:cNvPr>
          <p:cNvSpPr txBox="1">
            <a:spLocks/>
          </p:cNvSpPr>
          <p:nvPr/>
        </p:nvSpPr>
        <p:spPr>
          <a:xfrm>
            <a:off x="6781800" y="381000"/>
            <a:ext cx="1905000" cy="5334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TMLTF: 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Incidence Rates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18F0AF8-742F-4076-884E-A7CFD8AF78B1}"/>
              </a:ext>
            </a:extLst>
          </p:cNvPr>
          <p:cNvSpPr txBox="1">
            <a:spLocks/>
          </p:cNvSpPr>
          <p:nvPr/>
        </p:nvSpPr>
        <p:spPr>
          <a:xfrm>
            <a:off x="6781800" y="2819400"/>
            <a:ext cx="1905000" cy="33528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1" dirty="0"/>
              <a:t>Ocean</a:t>
            </a:r>
            <a:endParaRPr lang="en-US" sz="20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Howell</a:t>
            </a:r>
            <a:endParaRPr lang="en-US" sz="20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1" dirty="0"/>
              <a:t>Little Silver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Hazlet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B8115-E6DF-474B-8F30-21CCB421135C}"/>
              </a:ext>
            </a:extLst>
          </p:cNvPr>
          <p:cNvSpPr txBox="1"/>
          <p:nvPr/>
        </p:nvSpPr>
        <p:spPr>
          <a:xfrm>
            <a:off x="6781800" y="1447800"/>
            <a:ext cx="19050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 Monmouth County is Higher than the State and National Rate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14A17C-60B1-455A-89A5-554F582BF9AF}"/>
              </a:ext>
            </a:extLst>
          </p:cNvPr>
          <p:cNvSpPr/>
          <p:nvPr/>
        </p:nvSpPr>
        <p:spPr>
          <a:xfrm>
            <a:off x="457200" y="4795108"/>
            <a:ext cx="5043489" cy="310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C1D5BF-007C-4F07-B098-8208EC1A566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76600" y="2047965"/>
            <a:ext cx="3505200" cy="2752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53540B-3D95-4E28-B81F-F4F19BA70AD8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048000" y="1981201"/>
            <a:ext cx="3733800" cy="66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FEA005-0849-4BF2-B616-1F9FC627C05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124202" y="2047965"/>
            <a:ext cx="3657598" cy="1618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rgbClr val="7030A0"/>
            </a:solidFill>
          </a:ln>
        </p:spPr>
        <p:txBody>
          <a:bodyPr/>
          <a:lstStyle/>
          <a:p>
            <a:pPr algn="l"/>
            <a:r>
              <a:rPr lang="en-US" dirty="0">
                <a:solidFill>
                  <a:srgbClr val="7030A0"/>
                </a:solidFill>
                <a:latin typeface="Arial Black" pitchFamily="34" charset="0"/>
              </a:rPr>
              <a:t>TMLTF:  Contact Info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6002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Mya Lin Terry Foundation</a:t>
            </a:r>
            <a:br>
              <a:rPr lang="en-US" sz="2400" dirty="0"/>
            </a:br>
            <a:r>
              <a:rPr lang="en-US" sz="2400" dirty="0"/>
              <a:t>Post Office Box 249</a:t>
            </a:r>
            <a:br>
              <a:rPr lang="en-US" sz="2400" dirty="0"/>
            </a:br>
            <a:r>
              <a:rPr lang="en-US" sz="2400" dirty="0"/>
              <a:t>Oakhurst, NJ 07755</a:t>
            </a:r>
          </a:p>
          <a:p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Website:      http://TheMyaLinTerryFoundation.org</a:t>
            </a:r>
          </a:p>
          <a:p>
            <a:r>
              <a:rPr lang="en-US" sz="2000" dirty="0" err="1"/>
              <a:t>Facebook</a:t>
            </a:r>
            <a:r>
              <a:rPr lang="en-US" sz="2000" dirty="0"/>
              <a:t>:   </a:t>
            </a:r>
            <a:r>
              <a:rPr lang="en-US" sz="2000" dirty="0">
                <a:hlinkClick r:id="rId2"/>
              </a:rPr>
              <a:t>https://www.facebook.com/TheMyaLinTerryFoundation</a:t>
            </a:r>
            <a:endParaRPr lang="en-US" sz="2000" dirty="0"/>
          </a:p>
          <a:p>
            <a:r>
              <a:rPr lang="en-US" sz="2000" dirty="0"/>
              <a:t>Twitter:         https://twitter.com/TMLT_Foundation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029200"/>
            <a:ext cx="57912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Kelly Terry, 732-861-9236, kellylynnterry@msn.com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2AA2-B14C-4B01-9A4A-D0B034F8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Curlz MT" panose="04040404050702020202" pitchFamily="82" charset="0"/>
              </a:rPr>
              <a:t>MYA LIN TERRY</a:t>
            </a:r>
          </a:p>
        </p:txBody>
      </p:sp>
    </p:spTree>
    <p:extLst>
      <p:ext uri="{BB962C8B-B14F-4D97-AF65-F5344CB8AC3E}">
        <p14:creationId xmlns:p14="http://schemas.microsoft.com/office/powerpoint/2010/main" val="32082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couch holding a baby&#10;&#10;Description generated with high confidence">
            <a:extLst>
              <a:ext uri="{FF2B5EF4-FFF2-40B4-BE49-F238E27FC236}">
                <a16:creationId xmlns:a16="http://schemas.microsoft.com/office/drawing/2014/main" id="{2AFCBF5E-7802-4E09-B7A6-EFA48F44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 descr="A group of people standing around each other&#10;&#10;Description generated with very high confidence">
            <a:extLst>
              <a:ext uri="{FF2B5EF4-FFF2-40B4-BE49-F238E27FC236}">
                <a16:creationId xmlns:a16="http://schemas.microsoft.com/office/drawing/2014/main" id="{262F29B0-6910-4218-AED7-720C06AD2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8" r="1" b="40480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54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oung girl riding a wave on a surfboard in the water&#10;&#10;Description generated with very high confidence">
            <a:extLst>
              <a:ext uri="{FF2B5EF4-FFF2-40B4-BE49-F238E27FC236}">
                <a16:creationId xmlns:a16="http://schemas.microsoft.com/office/drawing/2014/main" id="{8B769CC0-D929-40E3-B6D6-40876C7AD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sitting, indoor, window&#10;&#10;Description generated with very high confidence">
            <a:extLst>
              <a:ext uri="{FF2B5EF4-FFF2-40B4-BE49-F238E27FC236}">
                <a16:creationId xmlns:a16="http://schemas.microsoft.com/office/drawing/2014/main" id="{927E2AF9-8AFB-41BD-995B-D3655CE20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1" b="328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0C8390C0-5E95-4EEB-B999-8D6A5AB97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"/>
          <a:stretch/>
        </p:blipFill>
        <p:spPr>
          <a:xfrm>
            <a:off x="20" y="10"/>
            <a:ext cx="4574266" cy="3428990"/>
          </a:xfrm>
          <a:prstGeom prst="rect">
            <a:avLst/>
          </a:prstGeom>
        </p:spPr>
      </p:pic>
      <p:pic>
        <p:nvPicPr>
          <p:cNvPr id="7" name="Picture 6" descr="A picture containing floor, person, indoor, girl&#10;&#10;Description generated with very high confidence">
            <a:extLst>
              <a:ext uri="{FF2B5EF4-FFF2-40B4-BE49-F238E27FC236}">
                <a16:creationId xmlns:a16="http://schemas.microsoft.com/office/drawing/2014/main" id="{6A3B545B-7300-4BF9-9BF7-ACA95A8BF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r="3" b="29053"/>
          <a:stretch/>
        </p:blipFill>
        <p:spPr>
          <a:xfrm>
            <a:off x="20" y="3429000"/>
            <a:ext cx="4574266" cy="3429000"/>
          </a:xfrm>
          <a:prstGeom prst="rect">
            <a:avLst/>
          </a:prstGeom>
        </p:spPr>
      </p:pic>
      <p:pic>
        <p:nvPicPr>
          <p:cNvPr id="5" name="Picture 4" descr="A picture containing little, ground, girl, child&#10;&#10;Description generated with very high confidence">
            <a:extLst>
              <a:ext uri="{FF2B5EF4-FFF2-40B4-BE49-F238E27FC236}">
                <a16:creationId xmlns:a16="http://schemas.microsoft.com/office/drawing/2014/main" id="{29EB94B6-19F2-420C-925F-5F5691265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5" r="3" b="27982"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</p:spPr>
      </p:pic>
      <p:pic>
        <p:nvPicPr>
          <p:cNvPr id="3" name="Picture 2" descr="A person smiling at the camera&#10;&#10;Description generated with very high confidence">
            <a:extLst>
              <a:ext uri="{FF2B5EF4-FFF2-40B4-BE49-F238E27FC236}">
                <a16:creationId xmlns:a16="http://schemas.microsoft.com/office/drawing/2014/main" id="{2057E7B5-E8C9-4C8E-9AAB-D04C7EDDF1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2" b="3"/>
          <a:stretch/>
        </p:blipFill>
        <p:spPr>
          <a:xfrm>
            <a:off x="4569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boy, indoor, wall&#10;&#10;Description generated with very high confidence">
            <a:extLst>
              <a:ext uri="{FF2B5EF4-FFF2-40B4-BE49-F238E27FC236}">
                <a16:creationId xmlns:a16="http://schemas.microsoft.com/office/drawing/2014/main" id="{D32A1B5B-2181-4E82-A6FA-C1D8E6924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6" b="4"/>
          <a:stretch/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  <p:pic>
        <p:nvPicPr>
          <p:cNvPr id="3" name="Picture 2" descr="A girl sitting on a bed&#10;&#10;Description generated with high confidence">
            <a:extLst>
              <a:ext uri="{FF2B5EF4-FFF2-40B4-BE49-F238E27FC236}">
                <a16:creationId xmlns:a16="http://schemas.microsoft.com/office/drawing/2014/main" id="{64A1C7E4-5AB4-473A-AC35-D7E34CD8A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4" b="-3"/>
          <a:stretch/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5" name="Picture 4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6FFA654B-A84E-4705-AA75-E73626F8A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r="24525"/>
          <a:stretch/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371600"/>
            <a:ext cx="8896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rgbClr val="7030A0"/>
            </a:solidFill>
          </a:ln>
        </p:spPr>
        <p:txBody>
          <a:bodyPr/>
          <a:lstStyle/>
          <a:p>
            <a:pPr algn="l"/>
            <a:r>
              <a:rPr lang="en-US" dirty="0">
                <a:ln w="952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TMLTF:  Our Mission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, furniture, open&#10;&#10;Description generated with very high confidence">
            <a:extLst>
              <a:ext uri="{FF2B5EF4-FFF2-40B4-BE49-F238E27FC236}">
                <a16:creationId xmlns:a16="http://schemas.microsoft.com/office/drawing/2014/main" id="{5CA9ED40-5E63-4042-804C-F23BA0888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510"/>
          <a:stretch/>
        </p:blipFill>
        <p:spPr>
          <a:xfrm rot="5400000">
            <a:off x="3647229" y="1280793"/>
            <a:ext cx="6214533" cy="4296410"/>
          </a:xfrm>
          <a:prstGeom prst="rect">
            <a:avLst/>
          </a:prstGeom>
        </p:spPr>
      </p:pic>
      <p:pic>
        <p:nvPicPr>
          <p:cNvPr id="7" name="Picture 6" descr="A boy posing for a photo&#10;&#10;Description generated with very high confidence">
            <a:extLst>
              <a:ext uri="{FF2B5EF4-FFF2-40B4-BE49-F238E27FC236}">
                <a16:creationId xmlns:a16="http://schemas.microsoft.com/office/drawing/2014/main" id="{8A614308-C320-48CB-BF27-4B8ED6665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r="-2" b="31614"/>
          <a:stretch/>
        </p:blipFill>
        <p:spPr>
          <a:xfrm>
            <a:off x="241298" y="321732"/>
            <a:ext cx="4296411" cy="3079194"/>
          </a:xfrm>
          <a:prstGeom prst="rect">
            <a:avLst/>
          </a:prstGeom>
        </p:spPr>
      </p:pic>
      <p:pic>
        <p:nvPicPr>
          <p:cNvPr id="3" name="Picture 2" descr="A group of people sitting around a dog&#10;&#10;Description generated with very high confidence">
            <a:extLst>
              <a:ext uri="{FF2B5EF4-FFF2-40B4-BE49-F238E27FC236}">
                <a16:creationId xmlns:a16="http://schemas.microsoft.com/office/drawing/2014/main" id="{51FD6699-9FA2-4198-AAC1-E7D97BF655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>
          <a:xfrm>
            <a:off x="241297" y="3489158"/>
            <a:ext cx="4296411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A90BF5A6-DCF7-4763-8390-C21D4E7F6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0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front of a fence&#10;&#10;Description generated with very high confidence">
            <a:extLst>
              <a:ext uri="{FF2B5EF4-FFF2-40B4-BE49-F238E27FC236}">
                <a16:creationId xmlns:a16="http://schemas.microsoft.com/office/drawing/2014/main" id="{EB1D1480-7699-43DC-B831-8E56AB025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r="36113" b="-1"/>
          <a:stretch/>
        </p:blipFill>
        <p:spPr>
          <a:xfrm>
            <a:off x="6065754" y="321732"/>
            <a:ext cx="2836946" cy="6214533"/>
          </a:xfrm>
          <a:prstGeom prst="rect">
            <a:avLst/>
          </a:prstGeom>
        </p:spPr>
      </p:pic>
      <p:pic>
        <p:nvPicPr>
          <p:cNvPr id="3" name="Picture 2" descr="A picture containing indoor, wall, cabinet&#10;&#10;Description generated with very high confidence">
            <a:extLst>
              <a:ext uri="{FF2B5EF4-FFF2-40B4-BE49-F238E27FC236}">
                <a16:creationId xmlns:a16="http://schemas.microsoft.com/office/drawing/2014/main" id="{E7D4C22F-C508-442D-B545-368FC9E37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8" r="-2" b="19830"/>
          <a:stretch/>
        </p:blipFill>
        <p:spPr>
          <a:xfrm rot="5400000">
            <a:off x="-1449583" y="2012614"/>
            <a:ext cx="6214533" cy="2832769"/>
          </a:xfrm>
          <a:prstGeom prst="rect">
            <a:avLst/>
          </a:prstGeom>
        </p:spPr>
      </p:pic>
      <p:pic>
        <p:nvPicPr>
          <p:cNvPr id="7" name="Picture 6" descr="A person standing in a kitchen&#10;&#10;Description generated with very high confidence">
            <a:extLst>
              <a:ext uri="{FF2B5EF4-FFF2-40B4-BE49-F238E27FC236}">
                <a16:creationId xmlns:a16="http://schemas.microsoft.com/office/drawing/2014/main" id="{2D33499A-1AFA-444A-BB88-43D9D839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24235" b="-2"/>
          <a:stretch/>
        </p:blipFill>
        <p:spPr>
          <a:xfrm>
            <a:off x="3138403" y="321732"/>
            <a:ext cx="2867193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generated with very high confidence">
            <a:extLst>
              <a:ext uri="{FF2B5EF4-FFF2-40B4-BE49-F238E27FC236}">
                <a16:creationId xmlns:a16="http://schemas.microsoft.com/office/drawing/2014/main" id="{99FD1985-6EDB-4B37-BCBC-EDECAE30F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 b="1212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in a room&#10;&#10;Description generated with high confidence">
            <a:extLst>
              <a:ext uri="{FF2B5EF4-FFF2-40B4-BE49-F238E27FC236}">
                <a16:creationId xmlns:a16="http://schemas.microsoft.com/office/drawing/2014/main" id="{2B7DC75B-2A0A-43AA-B4B2-A1B3F426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625"/>
          <a:stretch/>
        </p:blipFill>
        <p:spPr>
          <a:xfrm>
            <a:off x="3490722" y="10"/>
            <a:ext cx="5653278" cy="6857990"/>
          </a:xfrm>
          <a:prstGeom prst="rect">
            <a:avLst/>
          </a:prstGeom>
        </p:spPr>
      </p:pic>
      <p:pic>
        <p:nvPicPr>
          <p:cNvPr id="5" name="Picture 4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9C42AA5-54D1-4B57-8FF4-148E81EC8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r="18287"/>
          <a:stretch/>
        </p:blipFill>
        <p:spPr>
          <a:xfrm>
            <a:off x="20" y="10"/>
            <a:ext cx="34907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uffed toy&#10;&#10;Description generated with very high confidence">
            <a:extLst>
              <a:ext uri="{FF2B5EF4-FFF2-40B4-BE49-F238E27FC236}">
                <a16:creationId xmlns:a16="http://schemas.microsoft.com/office/drawing/2014/main" id="{608F7032-A3B9-477A-88D1-D786829D1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4135" b="-2"/>
          <a:stretch/>
        </p:blipFill>
        <p:spPr>
          <a:xfrm>
            <a:off x="4600575" y="321732"/>
            <a:ext cx="4302123" cy="6214533"/>
          </a:xfrm>
          <a:prstGeom prst="rect">
            <a:avLst/>
          </a:prstGeom>
        </p:spPr>
      </p:pic>
      <p:pic>
        <p:nvPicPr>
          <p:cNvPr id="7" name="Picture 6" descr="A person standing in front of a sign&#10;&#10;Description generated with very high confidence">
            <a:extLst>
              <a:ext uri="{FF2B5EF4-FFF2-40B4-BE49-F238E27FC236}">
                <a16:creationId xmlns:a16="http://schemas.microsoft.com/office/drawing/2014/main" id="{5D1F9CE1-0B3C-4DC6-A5D8-E46861B91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" b="-3"/>
          <a:stretch/>
        </p:blipFill>
        <p:spPr>
          <a:xfrm>
            <a:off x="241300" y="321732"/>
            <a:ext cx="4297551" cy="3067161"/>
          </a:xfrm>
          <a:prstGeom prst="rect">
            <a:avLst/>
          </a:prstGeom>
        </p:spPr>
      </p:pic>
      <p:pic>
        <p:nvPicPr>
          <p:cNvPr id="9" name="Picture 8" descr="A person sitting on a bed&#10;&#10;Description generated with high confidence">
            <a:extLst>
              <a:ext uri="{FF2B5EF4-FFF2-40B4-BE49-F238E27FC236}">
                <a16:creationId xmlns:a16="http://schemas.microsoft.com/office/drawing/2014/main" id="{6DCFB2D2-0C2B-4979-8795-05CA0AF25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4683" b="-4"/>
          <a:stretch/>
        </p:blipFill>
        <p:spPr>
          <a:xfrm>
            <a:off x="241301" y="3469102"/>
            <a:ext cx="2117914" cy="3069719"/>
          </a:xfrm>
          <a:prstGeom prst="rect">
            <a:avLst/>
          </a:prstGeom>
        </p:spPr>
      </p:pic>
      <p:pic>
        <p:nvPicPr>
          <p:cNvPr id="5" name="Picture 4" descr="A person posing for a photo&#10;&#10;Description generated with very high confidence">
            <a:extLst>
              <a:ext uri="{FF2B5EF4-FFF2-40B4-BE49-F238E27FC236}">
                <a16:creationId xmlns:a16="http://schemas.microsoft.com/office/drawing/2014/main" id="{E7D94626-4B25-4D4F-8378-DE464AE48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3"/>
          <a:stretch/>
        </p:blipFill>
        <p:spPr>
          <a:xfrm>
            <a:off x="2420937" y="3459480"/>
            <a:ext cx="2117915" cy="30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d&#10;&#10;Description generated with high confidence">
            <a:extLst>
              <a:ext uri="{FF2B5EF4-FFF2-40B4-BE49-F238E27FC236}">
                <a16:creationId xmlns:a16="http://schemas.microsoft.com/office/drawing/2014/main" id="{6A261BF6-A129-4ADE-A7FD-C92663E99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 r="3" b="32078"/>
          <a:stretch/>
        </p:blipFill>
        <p:spPr>
          <a:xfrm>
            <a:off x="4762566" y="3511295"/>
            <a:ext cx="4381434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7908E2B2-92A4-4F06-8886-A784B0FC5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459"/>
          <a:stretch/>
        </p:blipFill>
        <p:spPr>
          <a:xfrm>
            <a:off x="20" y="3511295"/>
            <a:ext cx="5773903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Picture 8" descr="A small child sitting on a table&#10;&#10;Description generated with very high confidence">
            <a:extLst>
              <a:ext uri="{FF2B5EF4-FFF2-40B4-BE49-F238E27FC236}">
                <a16:creationId xmlns:a16="http://schemas.microsoft.com/office/drawing/2014/main" id="{DCEE9417-1BD0-4496-8CCE-900114EFF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 r="1" b="12164"/>
          <a:stretch/>
        </p:blipFill>
        <p:spPr>
          <a:xfrm>
            <a:off x="3370077" y="243"/>
            <a:ext cx="5773923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indoor, person, wall, woman&#10;&#10;Description generated with very high confidence">
            <a:extLst>
              <a:ext uri="{FF2B5EF4-FFF2-40B4-BE49-F238E27FC236}">
                <a16:creationId xmlns:a16="http://schemas.microsoft.com/office/drawing/2014/main" id="{573CA189-2FC3-4B88-B52B-16B7825D0C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"/>
          <a:stretch/>
        </p:blipFill>
        <p:spPr>
          <a:xfrm>
            <a:off x="20" y="10"/>
            <a:ext cx="439482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9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54703E4D-7852-40CA-8474-4E2F107C9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6" b="32083"/>
          <a:stretch/>
        </p:blipFill>
        <p:spPr>
          <a:xfrm>
            <a:off x="4762566" y="3511295"/>
            <a:ext cx="4381434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tree, outdoor, grass, person&#10;&#10;Description generated with very high confidence">
            <a:extLst>
              <a:ext uri="{FF2B5EF4-FFF2-40B4-BE49-F238E27FC236}">
                <a16:creationId xmlns:a16="http://schemas.microsoft.com/office/drawing/2014/main" id="{4AD1E7AA-F22E-4F18-8AA7-A4AF18ADF7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r="2" b="12155"/>
          <a:stretch/>
        </p:blipFill>
        <p:spPr>
          <a:xfrm>
            <a:off x="20" y="3511295"/>
            <a:ext cx="5773903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Picture 8" descr="A group of people in a carousel&#10;&#10;Description generated with very high confidence">
            <a:extLst>
              <a:ext uri="{FF2B5EF4-FFF2-40B4-BE49-F238E27FC236}">
                <a16:creationId xmlns:a16="http://schemas.microsoft.com/office/drawing/2014/main" id="{9284F6A7-EF55-48C1-95B8-57EEE3DAF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718"/>
          <a:stretch/>
        </p:blipFill>
        <p:spPr>
          <a:xfrm>
            <a:off x="3370077" y="243"/>
            <a:ext cx="5773923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small brown teddy bear sitting on a table&#10;&#10;Description generated with high confidence">
            <a:extLst>
              <a:ext uri="{FF2B5EF4-FFF2-40B4-BE49-F238E27FC236}">
                <a16:creationId xmlns:a16="http://schemas.microsoft.com/office/drawing/2014/main" id="{0D8C0FD3-AEAA-4D00-8A8A-2DE55B3B92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-3" b="24802"/>
          <a:stretch/>
        </p:blipFill>
        <p:spPr>
          <a:xfrm>
            <a:off x="20" y="10"/>
            <a:ext cx="439482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08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body of water posing for the camera&#10;&#10;Description generated with very high confidence">
            <a:extLst>
              <a:ext uri="{FF2B5EF4-FFF2-40B4-BE49-F238E27FC236}">
                <a16:creationId xmlns:a16="http://schemas.microsoft.com/office/drawing/2014/main" id="{00614CEE-CA19-410F-83CC-21CFA9C74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9293"/>
          <a:stretch/>
        </p:blipFill>
        <p:spPr>
          <a:xfrm>
            <a:off x="5165283" y="-1"/>
            <a:ext cx="3496116" cy="3104208"/>
          </a:xfrm>
          <a:prstGeom prst="rect">
            <a:avLst/>
          </a:prstGeom>
        </p:spPr>
      </p:pic>
      <p:pic>
        <p:nvPicPr>
          <p:cNvPr id="9" name="Picture 8" descr="A small child smiling at the camera&#10;&#10;Description generated with very high confidence">
            <a:extLst>
              <a:ext uri="{FF2B5EF4-FFF2-40B4-BE49-F238E27FC236}">
                <a16:creationId xmlns:a16="http://schemas.microsoft.com/office/drawing/2014/main" id="{15C291C7-26B4-49C7-B146-51CE0A069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r="673" b="-4"/>
          <a:stretch/>
        </p:blipFill>
        <p:spPr>
          <a:xfrm>
            <a:off x="4064448" y="3265081"/>
            <a:ext cx="4596951" cy="3592925"/>
          </a:xfrm>
          <a:prstGeom prst="rect">
            <a:avLst/>
          </a:prstGeom>
        </p:spPr>
      </p:pic>
      <p:pic>
        <p:nvPicPr>
          <p:cNvPr id="7" name="Picture 6" descr="A picture containing ground, outdoor, fence, person&#10;&#10;Description generated with very high confidence">
            <a:extLst>
              <a:ext uri="{FF2B5EF4-FFF2-40B4-BE49-F238E27FC236}">
                <a16:creationId xmlns:a16="http://schemas.microsoft.com/office/drawing/2014/main" id="{56DD8525-2708-49ED-8533-BF138189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r="12537" b="4"/>
          <a:stretch/>
        </p:blipFill>
        <p:spPr>
          <a:xfrm>
            <a:off x="482600" y="-6"/>
            <a:ext cx="4562033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 descr="A picture containing person, indoor, wall, boy&#10;&#10;Description generated with very high confidence">
            <a:extLst>
              <a:ext uri="{FF2B5EF4-FFF2-40B4-BE49-F238E27FC236}">
                <a16:creationId xmlns:a16="http://schemas.microsoft.com/office/drawing/2014/main" id="{A71CB60F-1482-4906-915D-87DC6F6F23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1" b="1306"/>
          <a:stretch/>
        </p:blipFill>
        <p:spPr>
          <a:xfrm>
            <a:off x="482601" y="4080064"/>
            <a:ext cx="3460749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4670-41BD-433B-ABDD-A3AB4350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57500"/>
            <a:ext cx="8229600" cy="1143000"/>
          </a:xfrm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OUR WARRIORS AND ANGELS</a:t>
            </a:r>
          </a:p>
        </p:txBody>
      </p:sp>
    </p:spTree>
    <p:extLst>
      <p:ext uri="{BB962C8B-B14F-4D97-AF65-F5344CB8AC3E}">
        <p14:creationId xmlns:p14="http://schemas.microsoft.com/office/powerpoint/2010/main" val="1235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4322"/>
            <a:ext cx="8229600" cy="1447799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/>
              <a:t>Foundation Officers</a:t>
            </a:r>
          </a:p>
          <a:p>
            <a:pPr marL="457200" lvl="1" indent="0">
              <a:buNone/>
            </a:pPr>
            <a:r>
              <a:rPr lang="en-US" sz="1800" dirty="0"/>
              <a:t>Kelly L. Terry, President</a:t>
            </a:r>
          </a:p>
          <a:p>
            <a:pPr marL="457200" lvl="1" indent="0">
              <a:buNone/>
            </a:pPr>
            <a:r>
              <a:rPr lang="en-US" sz="1800" dirty="0"/>
              <a:t>Kasey L. Pickett, Vice President</a:t>
            </a:r>
          </a:p>
          <a:p>
            <a:pPr marL="457200" lvl="1" indent="0">
              <a:buNone/>
            </a:pPr>
            <a:r>
              <a:rPr lang="en-US" sz="1800" dirty="0"/>
              <a:t>Kenneth L. Pickett Jr.,  Treasurer</a:t>
            </a:r>
          </a:p>
          <a:p>
            <a:pPr marL="457200" lvl="1" indent="0">
              <a:buNone/>
            </a:pPr>
            <a:r>
              <a:rPr lang="en-US" sz="1800" dirty="0"/>
              <a:t>Jennifer Votta, Secretary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n w="952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TMLTF:  Who We Are</a:t>
            </a:r>
            <a:endParaRPr lang="en-US" dirty="0">
              <a:ln w="9525">
                <a:solidFill>
                  <a:srgbClr val="7030A0"/>
                </a:solidFill>
              </a:ln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118" y="3703069"/>
            <a:ext cx="17526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Bari Bradley</a:t>
            </a:r>
          </a:p>
          <a:p>
            <a:r>
              <a:rPr lang="en-US" sz="1600" dirty="0"/>
              <a:t>Bernie Hurley</a:t>
            </a:r>
          </a:p>
          <a:p>
            <a:r>
              <a:rPr lang="en-US" sz="1600" dirty="0"/>
              <a:t>Bevin Irvin</a:t>
            </a:r>
          </a:p>
          <a:p>
            <a:r>
              <a:rPr lang="en-US" sz="1600" dirty="0"/>
              <a:t>Cara Malek</a:t>
            </a:r>
          </a:p>
          <a:p>
            <a:r>
              <a:rPr lang="en-US" sz="1600" dirty="0"/>
              <a:t>Carmela Tedesco</a:t>
            </a:r>
          </a:p>
          <a:p>
            <a:r>
              <a:rPr lang="en-US" sz="1600" dirty="0"/>
              <a:t>Cate Foley</a:t>
            </a:r>
          </a:p>
          <a:p>
            <a:r>
              <a:rPr lang="en-US" sz="1600" dirty="0"/>
              <a:t>Cheri Ciano, Esq.</a:t>
            </a:r>
          </a:p>
          <a:p>
            <a:r>
              <a:rPr lang="en-US" sz="1600" dirty="0"/>
              <a:t>Christopher Roth</a:t>
            </a:r>
          </a:p>
          <a:p>
            <a:r>
              <a:rPr lang="en-US" sz="1600" dirty="0"/>
              <a:t>Colleen Esposito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1737" y="3707917"/>
            <a:ext cx="23622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Marni Keezer</a:t>
            </a:r>
          </a:p>
          <a:p>
            <a:r>
              <a:rPr lang="en-US" sz="1600" dirty="0"/>
              <a:t>Melissa Bennett</a:t>
            </a:r>
          </a:p>
          <a:p>
            <a:r>
              <a:rPr lang="en-US" sz="1600" dirty="0"/>
              <a:t>Melissa Ercolino</a:t>
            </a:r>
          </a:p>
          <a:p>
            <a:r>
              <a:rPr lang="en-US" sz="1600" dirty="0"/>
              <a:t>Michele Talarico</a:t>
            </a:r>
          </a:p>
          <a:p>
            <a:r>
              <a:rPr lang="en-US" sz="1600" dirty="0"/>
              <a:t>Nicole Cernigliaro</a:t>
            </a:r>
          </a:p>
          <a:p>
            <a:r>
              <a:rPr lang="en-US" sz="1600" dirty="0"/>
              <a:t>Noelle Mains</a:t>
            </a:r>
          </a:p>
          <a:p>
            <a:r>
              <a:rPr lang="en-US" sz="1600" dirty="0"/>
              <a:t>Patricia Irvin</a:t>
            </a:r>
          </a:p>
          <a:p>
            <a:r>
              <a:rPr lang="en-US" sz="1600" dirty="0"/>
              <a:t>Patricia Roth</a:t>
            </a:r>
          </a:p>
          <a:p>
            <a:r>
              <a:rPr lang="en-US" sz="1600" dirty="0"/>
              <a:t>Rich VanWagner, Esq.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5918" y="3703069"/>
            <a:ext cx="17526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Heather Vacca</a:t>
            </a:r>
          </a:p>
          <a:p>
            <a:r>
              <a:rPr lang="en-US" sz="1600" dirty="0"/>
              <a:t>Jenna Andrews</a:t>
            </a:r>
          </a:p>
          <a:p>
            <a:r>
              <a:rPr lang="en-US" sz="1600" dirty="0"/>
              <a:t>Jennifer Whalen</a:t>
            </a:r>
          </a:p>
          <a:p>
            <a:r>
              <a:rPr lang="en-US" sz="1600" dirty="0"/>
              <a:t>Jodi Savare</a:t>
            </a:r>
          </a:p>
          <a:p>
            <a:r>
              <a:rPr lang="en-US" sz="1600" dirty="0"/>
              <a:t>John Napolitani</a:t>
            </a:r>
          </a:p>
          <a:p>
            <a:r>
              <a:rPr lang="en-US" sz="1600" dirty="0"/>
              <a:t>Kimberly Vivian</a:t>
            </a:r>
          </a:p>
          <a:p>
            <a:r>
              <a:rPr lang="en-US" sz="1600" dirty="0"/>
              <a:t>Laura Mistretta</a:t>
            </a:r>
          </a:p>
          <a:p>
            <a:r>
              <a:rPr lang="en-US" sz="1600" dirty="0"/>
              <a:t>Laura Roth</a:t>
            </a:r>
          </a:p>
          <a:p>
            <a:r>
              <a:rPr lang="en-US" sz="1600" dirty="0"/>
              <a:t>Lizabeth Conti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3703069"/>
            <a:ext cx="236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Robert Heugle, </a:t>
            </a:r>
            <a:r>
              <a:rPr lang="en-US" sz="1600" dirty="0" err="1"/>
              <a:t>Esq</a:t>
            </a:r>
            <a:endParaRPr lang="en-US" sz="1600" dirty="0"/>
          </a:p>
          <a:p>
            <a:r>
              <a:rPr lang="en-US" sz="1600" dirty="0" err="1"/>
              <a:t>Roxann</a:t>
            </a:r>
            <a:r>
              <a:rPr lang="en-US" sz="1600" dirty="0"/>
              <a:t> Andrus</a:t>
            </a:r>
          </a:p>
          <a:p>
            <a:r>
              <a:rPr lang="en-US" sz="1600" dirty="0"/>
              <a:t>Sharon Irvin</a:t>
            </a:r>
          </a:p>
          <a:p>
            <a:r>
              <a:rPr lang="en-US" sz="1600" dirty="0"/>
              <a:t>Stacie Harkavy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276600"/>
            <a:ext cx="247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Board of Trustees</a:t>
            </a: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600700" y="1715780"/>
            <a:ext cx="2057400" cy="185087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0" y="231672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100%</a:t>
            </a:r>
          </a:p>
          <a:p>
            <a:r>
              <a:rPr lang="en-US" dirty="0">
                <a:solidFill>
                  <a:schemeClr val="bg1"/>
                </a:solidFill>
              </a:rPr>
              <a:t>Volunteer</a:t>
            </a:r>
          </a:p>
        </p:txBody>
      </p:sp>
    </p:spTree>
    <p:extLst>
      <p:ext uri="{BB962C8B-B14F-4D97-AF65-F5344CB8AC3E}">
        <p14:creationId xmlns:p14="http://schemas.microsoft.com/office/powerpoint/2010/main" val="42318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4">
            <a:extLst>
              <a:ext uri="{FF2B5EF4-FFF2-40B4-BE49-F238E27FC236}">
                <a16:creationId xmlns:a16="http://schemas.microsoft.com/office/drawing/2014/main" id="{2F19B711-C590-44D1-9AA8-9F143B0ED5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C0C79CF2-6A1C-4636-84CE-ABB2BE191D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7A5D17DF-AD65-402C-A95C-F13C770C9F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5A282-B83D-4668-BC76-CE4D5883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54" y="1123527"/>
            <a:ext cx="3574177" cy="46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B413DE-20ED-4E73-997C-24B9A1952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3" y="1099800"/>
            <a:ext cx="357417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F19B711-C590-44D1-9AA8-9F143B0ED5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0C79CF2-6A1C-4636-84CE-ABB2BE191D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5D17DF-AD65-402C-A95C-F13C770C9F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85FD-4FAA-419A-8886-FC55C4CD3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54" y="1123527"/>
            <a:ext cx="3574177" cy="46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40D49B-9E7A-4B47-ACB9-59E7425AC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3" y="1099800"/>
            <a:ext cx="357417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F19B711-C590-44D1-9AA8-9F143B0ED5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C79CF2-6A1C-4636-84CE-ABB2BE191D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D17DF-AD65-402C-A95C-F13C770C9F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FC7B6-3DD2-476D-A660-2B8242F7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54" y="1123527"/>
            <a:ext cx="3574177" cy="46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B688C-AFA3-4A27-B4CB-6D641917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3" y="1099800"/>
            <a:ext cx="357417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F19B711-C590-44D1-9AA8-9F143B0ED5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C79CF2-6A1C-4636-84CE-ABB2BE191D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D17DF-AD65-402C-A95C-F13C770C9F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2CB70-DBBC-42F3-8315-C47B29EE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54" y="1123527"/>
            <a:ext cx="3574177" cy="46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87BA6-F2DE-4E6E-BAEE-8EDDD1CC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3" y="1099800"/>
            <a:ext cx="357417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F19B711-C590-44D1-9AA8-9F143B0ED5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C79CF2-6A1C-4636-84CE-ABB2BE191D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D17DF-AD65-402C-A95C-F13C770C9F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5ED90-C785-4026-A9A5-2CE817768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62683"/>
            <a:ext cx="3574177" cy="46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ACA1A-ED56-46B0-B0ED-91320E03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99" y="990600"/>
            <a:ext cx="357417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50F1A-0C75-44DC-81F6-B8809EF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24" y="833566"/>
            <a:ext cx="4029075" cy="519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9424B-7799-4881-9254-0F66F78AB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9" y="833567"/>
            <a:ext cx="4029074" cy="51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2B447-24E8-479B-AA78-669FC84AA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24" y="833566"/>
            <a:ext cx="4029075" cy="5190867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2D45C-332A-4E72-8E34-08AF63C3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9" y="833567"/>
            <a:ext cx="4029074" cy="51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930C94-167C-4B42-A933-95B393A9B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10" y="643467"/>
            <a:ext cx="43241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n w="952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TMLTF:  Who We Are</a:t>
            </a:r>
            <a:endParaRPr lang="en-US" dirty="0">
              <a:ln w="9525">
                <a:solidFill>
                  <a:srgbClr val="7030A0"/>
                </a:solidFill>
              </a:ln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905000"/>
            <a:ext cx="247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Junior Board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438400"/>
            <a:ext cx="24009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Alex Pickett</a:t>
            </a:r>
          </a:p>
          <a:p>
            <a:r>
              <a:rPr lang="en-US" dirty="0"/>
              <a:t>Andrew Worthington </a:t>
            </a:r>
          </a:p>
          <a:p>
            <a:r>
              <a:rPr lang="en-US" dirty="0"/>
              <a:t>Anthony Tedesco</a:t>
            </a:r>
          </a:p>
          <a:p>
            <a:r>
              <a:rPr lang="en-US" dirty="0"/>
              <a:t>Bette Bradley</a:t>
            </a:r>
          </a:p>
          <a:p>
            <a:r>
              <a:rPr lang="en-US" dirty="0"/>
              <a:t>Catrina Kipnis</a:t>
            </a:r>
          </a:p>
          <a:p>
            <a:r>
              <a:rPr lang="en-US" dirty="0"/>
              <a:t>Christian Foley</a:t>
            </a:r>
          </a:p>
          <a:p>
            <a:r>
              <a:rPr lang="en-US" dirty="0"/>
              <a:t>Christian Votta</a:t>
            </a:r>
          </a:p>
          <a:p>
            <a:r>
              <a:rPr lang="en-US" dirty="0"/>
              <a:t>Christopher Vivian</a:t>
            </a:r>
          </a:p>
          <a:p>
            <a:r>
              <a:rPr lang="en-US" dirty="0"/>
              <a:t>Gabriella Hagerman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3300" y="2490091"/>
            <a:ext cx="236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Hannah Mains</a:t>
            </a:r>
          </a:p>
          <a:p>
            <a:r>
              <a:rPr lang="en-US" dirty="0"/>
              <a:t>Holden Glazer</a:t>
            </a:r>
          </a:p>
          <a:p>
            <a:r>
              <a:rPr lang="en-US" dirty="0"/>
              <a:t>Jake Talarico</a:t>
            </a:r>
          </a:p>
          <a:p>
            <a:r>
              <a:rPr lang="en-US" dirty="0"/>
              <a:t>Jake Votta</a:t>
            </a:r>
          </a:p>
          <a:p>
            <a:r>
              <a:rPr lang="en-US" dirty="0"/>
              <a:t>Jenna Loeser</a:t>
            </a:r>
          </a:p>
          <a:p>
            <a:r>
              <a:rPr lang="en-US" dirty="0"/>
              <a:t>Jilian Roebuck</a:t>
            </a:r>
          </a:p>
          <a:p>
            <a:r>
              <a:rPr lang="en-US" dirty="0"/>
              <a:t>Jolie Harkavy</a:t>
            </a:r>
          </a:p>
          <a:p>
            <a:r>
              <a:rPr lang="en-US" dirty="0"/>
              <a:t>Kathryn DeBoe</a:t>
            </a:r>
          </a:p>
          <a:p>
            <a:r>
              <a:rPr lang="en-US" dirty="0" err="1"/>
              <a:t>Kendyl</a:t>
            </a:r>
            <a:r>
              <a:rPr lang="en-US" dirty="0"/>
              <a:t> Vivian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2551331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Kenny Pickett</a:t>
            </a:r>
          </a:p>
          <a:p>
            <a:r>
              <a:rPr lang="en-US" dirty="0"/>
              <a:t>Lauren Spellman Madison Andrews</a:t>
            </a:r>
          </a:p>
          <a:p>
            <a:r>
              <a:rPr lang="en-US" dirty="0"/>
              <a:t>Maria Tedesco</a:t>
            </a:r>
          </a:p>
          <a:p>
            <a:r>
              <a:rPr lang="en-US" dirty="0"/>
              <a:t>Michael L. Terry</a:t>
            </a:r>
          </a:p>
          <a:p>
            <a:r>
              <a:rPr lang="en-US" dirty="0"/>
              <a:t>Morgan Spellman</a:t>
            </a:r>
          </a:p>
          <a:p>
            <a:r>
              <a:rPr lang="en-US" dirty="0"/>
              <a:t>Scott Bradley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dirty="0"/>
              <a:t>Since inception, </a:t>
            </a:r>
            <a:r>
              <a:rPr lang="en-US" sz="3600" u="sng" dirty="0">
                <a:hlinkClick r:id="rId2"/>
              </a:rPr>
              <a:t>The Mya Lin Terry Found</a:t>
            </a:r>
            <a:r>
              <a:rPr lang="en-US" sz="3600" u="sng" dirty="0">
                <a:hlinkClick r:id="rId3"/>
              </a:rPr>
              <a:t>ation </a:t>
            </a:r>
            <a:r>
              <a:rPr lang="en-US" sz="3600" dirty="0"/>
              <a:t>has been able to:</a:t>
            </a:r>
          </a:p>
          <a:p>
            <a:r>
              <a:rPr lang="en-US" sz="3600" dirty="0"/>
              <a:t>Provide </a:t>
            </a:r>
            <a:r>
              <a:rPr lang="en-US" sz="3600" b="1" dirty="0"/>
              <a:t>$254,988.58 </a:t>
            </a:r>
            <a:r>
              <a:rPr lang="en-US" sz="3600" dirty="0"/>
              <a:t>to ninety-six families battling pediatric cancer*</a:t>
            </a:r>
          </a:p>
          <a:p>
            <a:r>
              <a:rPr lang="en-US" sz="3600" dirty="0"/>
              <a:t>Award </a:t>
            </a:r>
            <a:r>
              <a:rPr lang="en-US" sz="3600" b="1" dirty="0"/>
              <a:t>$8,000.00 </a:t>
            </a:r>
            <a:r>
              <a:rPr lang="en-US" sz="3600" dirty="0"/>
              <a:t>via The Mya’s Spirit Of Giving Scholarship</a:t>
            </a:r>
          </a:p>
          <a:p>
            <a:r>
              <a:rPr lang="en-US" sz="3600" dirty="0"/>
              <a:t>Provide </a:t>
            </a:r>
            <a:r>
              <a:rPr lang="en-US" sz="3600" b="1" dirty="0"/>
              <a:t>$40,250.00 </a:t>
            </a:r>
            <a:r>
              <a:rPr lang="en-US" sz="3600" dirty="0"/>
              <a:t>in Research Grants to The St Jude Children's Research Hospital, Memorial Sloan Kettering Cancer Center and The University of Colorado Foundation</a:t>
            </a:r>
          </a:p>
          <a:p>
            <a:r>
              <a:rPr lang="en-US" sz="3600" dirty="0"/>
              <a:t>Issue over </a:t>
            </a:r>
            <a:r>
              <a:rPr lang="en-US" sz="3600" b="1" dirty="0"/>
              <a:t>1,000 </a:t>
            </a:r>
            <a:r>
              <a:rPr lang="en-US" sz="3600" dirty="0"/>
              <a:t>Mya's Mommy Bags to families in pediatric cancer hospitals in NJ, NY, PA, TN, NC and KY</a:t>
            </a:r>
          </a:p>
          <a:p>
            <a:r>
              <a:rPr lang="en-US" sz="3600" dirty="0"/>
              <a:t>Gift numerous toys, games, crafts, DVDs, video games and art supplies to countless inpatient children in our community</a:t>
            </a:r>
          </a:p>
          <a:p>
            <a:r>
              <a:rPr lang="en-US" sz="3600" dirty="0"/>
              <a:t>Thank You, For Helping Us, Help Children!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i="1" dirty="0"/>
              <a:t>*Does not include perpetual gifts like Mother’s Day, Father’s Day, Friends of Michael Campaign, Holiday Gifting.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7030A0"/>
            </a:solidFill>
          </a:ln>
        </p:spPr>
        <p:txBody>
          <a:bodyPr/>
          <a:lstStyle/>
          <a:p>
            <a:pPr algn="l"/>
            <a:r>
              <a:rPr lang="en-US" dirty="0">
                <a:solidFill>
                  <a:srgbClr val="7030A0"/>
                </a:solidFill>
                <a:latin typeface="Arial Black" pitchFamily="34" charset="0"/>
              </a:rPr>
              <a:t>TMLTF:  Grants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09600" y="1676400"/>
            <a:ext cx="8229600" cy="44497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Foundation Events:</a:t>
            </a:r>
          </a:p>
          <a:p>
            <a:r>
              <a:rPr lang="en-US" sz="2000" dirty="0"/>
              <a:t>24JUN2018	Mya’s </a:t>
            </a:r>
            <a:r>
              <a:rPr lang="en-US" sz="1800" dirty="0"/>
              <a:t>Warrior Jam and Cornhole Tournament</a:t>
            </a:r>
          </a:p>
          <a:p>
            <a:r>
              <a:rPr lang="en-US" sz="2000" dirty="0"/>
              <a:t>13OCT2018     	</a:t>
            </a:r>
            <a:r>
              <a:rPr lang="en-US" sz="1800" dirty="0"/>
              <a:t>Mya’s Run For Gold 5k</a:t>
            </a:r>
          </a:p>
          <a:p>
            <a:r>
              <a:rPr lang="en-US" sz="2000" dirty="0"/>
              <a:t>Spring2019   	TMLTF Golf Outing</a:t>
            </a:r>
            <a:endParaRPr lang="en-US" sz="18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Donations:</a:t>
            </a:r>
          </a:p>
          <a:p>
            <a:pPr marL="0" indent="0">
              <a:buNone/>
            </a:pPr>
            <a:r>
              <a:rPr lang="en-US" sz="2000" dirty="0"/>
              <a:t>PayPal:	</a:t>
            </a:r>
            <a:r>
              <a:rPr lang="en-US" sz="2000" dirty="0">
                <a:hlinkClick r:id="rId2"/>
              </a:rPr>
              <a:t>http://TheMyaLinTerryFoundation.org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Venmo:  TMLTF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TMLTF:  How To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Support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33400" y="2514600"/>
            <a:ext cx="8229600" cy="114300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7030A0"/>
                </a:solidFill>
                <a:latin typeface="Arial Black" pitchFamily="34" charset="0"/>
              </a:rPr>
              <a:t>TMLTF:  Awareness</a:t>
            </a:r>
          </a:p>
        </p:txBody>
      </p:sp>
    </p:spTree>
    <p:extLst>
      <p:ext uri="{BB962C8B-B14F-4D97-AF65-F5344CB8AC3E}">
        <p14:creationId xmlns:p14="http://schemas.microsoft.com/office/powerpoint/2010/main" val="17833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7030A0"/>
            </a:solidFill>
          </a:ln>
        </p:spPr>
        <p:txBody>
          <a:bodyPr/>
          <a:lstStyle/>
          <a:p>
            <a:pPr algn="l"/>
            <a:r>
              <a:rPr lang="en-US" dirty="0">
                <a:solidFill>
                  <a:srgbClr val="7030A0"/>
                </a:solidFill>
                <a:latin typeface="Arial Black" pitchFamily="34" charset="0"/>
              </a:rPr>
              <a:t>TMLTF:  Pediatric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1"/>
            <a:ext cx="2611315" cy="2590800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/>
              <a:t>LEUKEMIAS: </a:t>
            </a:r>
            <a:r>
              <a:rPr lang="en-US" sz="1800" dirty="0"/>
              <a:t>Cancer of the Blood</a:t>
            </a:r>
          </a:p>
          <a:p>
            <a:pPr>
              <a:buNone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Acute Lymphoblastic Leukemia (ALL) 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Acute Mylogenous Leukemia (AML) </a:t>
            </a:r>
          </a:p>
          <a:p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76600" y="1676401"/>
            <a:ext cx="2514600" cy="2590800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/>
              <a:t>LYMPHOMAS: </a:t>
            </a:r>
            <a:r>
              <a:rPr lang="en-US" sz="1800" dirty="0"/>
              <a:t>Cancer of the Immune System</a:t>
            </a:r>
          </a:p>
          <a:p>
            <a:pPr>
              <a:buNone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Hodgkin Disease 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Lymphoma (non-Hodgkin) </a:t>
            </a:r>
          </a:p>
          <a:p>
            <a:pPr>
              <a:buNone/>
            </a:pPr>
            <a:endParaRPr lang="en-US" sz="18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172200" y="1676400"/>
            <a:ext cx="2514600" cy="452596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SOLID TUMORS:</a:t>
            </a:r>
            <a:r>
              <a:rPr lang="en-US" dirty="0"/>
              <a:t>  Cancer of the Bone, Organs or Tissues</a:t>
            </a:r>
          </a:p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Brain Tumors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Ewing Sarcoma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Germ Cell Tumors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Hepatoblastoma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Kidney/Wilms Tumor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Melanoma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Neuroblastoma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Osteosarcoma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Retinoblastoma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Rhabdomyosarcoma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Soft tissue sarcoma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Thyroid Cancer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3434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4% of NCI funding</a:t>
            </a:r>
          </a:p>
          <a:p>
            <a:r>
              <a:rPr lang="en-US" sz="4800" dirty="0">
                <a:solidFill>
                  <a:srgbClr val="FFC000"/>
                </a:solidFill>
              </a:rPr>
              <a:t>        ACS even 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5562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2014 NCI Budget:  $4.9b      –    Pediatric Cancer:   $195m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43000" y="50292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" y="6324600"/>
            <a:ext cx="7924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Prostate Cancer (1 cancer) receives more than all 13 pediatric cancers combined!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TMLTF:  Pediatric Cancer</a:t>
            </a:r>
          </a:p>
        </p:txBody>
      </p:sp>
      <p:pic>
        <p:nvPicPr>
          <p:cNvPr id="20482" name="Picture 2" descr="C:\Users\kelly.terry\Documents\Excel\Kelly\Myas Foundation\Rotary Plunge\NumberOfDiagnos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5048250" cy="45434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486400" y="1676400"/>
            <a:ext cx="3276600" cy="397031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Childhood cancer remains the leading cause of death by disease among children in the United States.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Every day,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43</a:t>
            </a:r>
            <a:r>
              <a:rPr lang="en-US" dirty="0"/>
              <a:t> US children are diagnosed with cancer and the average age of diagnosis is 6. </a:t>
            </a:r>
          </a:p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Every day 7</a:t>
            </a:r>
            <a:r>
              <a:rPr lang="en-US" dirty="0"/>
              <a:t> US children lose their battle. </a:t>
            </a:r>
            <a:r>
              <a:rPr lang="en-US" b="1" dirty="0">
                <a:solidFill>
                  <a:srgbClr val="FF0000"/>
                </a:solidFill>
              </a:rPr>
              <a:t>2,555 every year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Cancer affects all ethnic, gender, and socio-economic groups and more than 40,000 children undergo treatment for cancer each year.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569</Words>
  <Application>Microsoft Macintosh PowerPoint</Application>
  <PresentationFormat>On-screen Show (4:3)</PresentationFormat>
  <Paragraphs>143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Calibri</vt:lpstr>
      <vt:lpstr>Curlz MT</vt:lpstr>
      <vt:lpstr>Impact</vt:lpstr>
      <vt:lpstr>Wingdings</vt:lpstr>
      <vt:lpstr>Office Theme</vt:lpstr>
      <vt:lpstr>PowerPoint Presentation</vt:lpstr>
      <vt:lpstr>TMLTF:  Our Mission</vt:lpstr>
      <vt:lpstr>PowerPoint Presentation</vt:lpstr>
      <vt:lpstr>PowerPoint Presentation</vt:lpstr>
      <vt:lpstr>TMLTF:  Grants</vt:lpstr>
      <vt:lpstr>PowerPoint Presentation</vt:lpstr>
      <vt:lpstr>PowerPoint Presentation</vt:lpstr>
      <vt:lpstr>TMLTF:  Pediatric Cancer</vt:lpstr>
      <vt:lpstr>PowerPoint Presentation</vt:lpstr>
      <vt:lpstr>PowerPoint Presentation</vt:lpstr>
      <vt:lpstr>PowerPoint Presentation</vt:lpstr>
      <vt:lpstr>TMLTF:  Contact Info</vt:lpstr>
      <vt:lpstr>MYA LIN TERRY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WARRIORS AND ANGELS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AGM</dc:creator>
  <cp:lastModifiedBy>John Stuppi</cp:lastModifiedBy>
  <cp:revision>59</cp:revision>
  <dcterms:created xsi:type="dcterms:W3CDTF">2014-03-03T19:01:23Z</dcterms:created>
  <dcterms:modified xsi:type="dcterms:W3CDTF">2018-01-29T13:05:16Z</dcterms:modified>
</cp:coreProperties>
</file>